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2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7" r:id="rId12"/>
    <p:sldId id="278" r:id="rId13"/>
    <p:sldId id="266" r:id="rId14"/>
    <p:sldId id="272" r:id="rId15"/>
    <p:sldId id="267" r:id="rId16"/>
    <p:sldId id="273" r:id="rId17"/>
    <p:sldId id="274" r:id="rId18"/>
    <p:sldId id="275" r:id="rId19"/>
    <p:sldId id="276" r:id="rId20"/>
  </p:sldIdLst>
  <p:sldSz cx="24384000" cy="13716000"/>
  <p:notesSz cx="6858000" cy="9144000"/>
  <p:embeddedFontLst>
    <p:embeddedFont>
      <p:font typeface="Helvetica Neue" panose="020B060402020202020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Start" id="{088D76B9-29DE-46B2-9A80-C605009CE660}">
          <p14:sldIdLst>
            <p14:sldId id="256"/>
            <p14:sldId id="257"/>
          </p14:sldIdLst>
        </p14:section>
        <p14:section name="Projektumfeld" id="{6FB264FB-EB1F-4986-A6C4-191BEE322016}">
          <p14:sldIdLst>
            <p14:sldId id="258"/>
          </p14:sldIdLst>
        </p14:section>
        <p14:section name="Projektziel" id="{C52A7B74-3544-4456-94DC-20449FFC0FD1}">
          <p14:sldIdLst>
            <p14:sldId id="259"/>
          </p14:sldIdLst>
        </p14:section>
        <p14:section name="Projektthema" id="{970FFF3F-2847-49A9-AA40-11B67274DDC8}">
          <p14:sldIdLst>
            <p14:sldId id="260"/>
          </p14:sldIdLst>
        </p14:section>
        <p14:section name="Projektphasen" id="{06CF23A7-0DEC-41E3-BDF4-9BD6E0953834}">
          <p14:sldIdLst>
            <p14:sldId id="261"/>
          </p14:sldIdLst>
        </p14:section>
        <p14:section name="Anforderungen" id="{DB1B256B-6502-488C-912C-C3D4CB1836B2}">
          <p14:sldIdLst>
            <p14:sldId id="262"/>
            <p14:sldId id="263"/>
          </p14:sldIdLst>
        </p14:section>
        <p14:section name="Entwurf der Benutzeroberfläche" id="{01855ED6-A3AD-4E60-93BF-B5942670A2EB}">
          <p14:sldIdLst>
            <p14:sldId id="264"/>
            <p14:sldId id="265"/>
            <p14:sldId id="277"/>
            <p14:sldId id="278"/>
          </p14:sldIdLst>
        </p14:section>
        <p14:section name="Umsetzung" id="{913D1185-330A-4A7B-AB62-EB2E561D9EAB}">
          <p14:sldIdLst>
            <p14:sldId id="266"/>
            <p14:sldId id="272"/>
            <p14:sldId id="267"/>
          </p14:sldIdLst>
        </p14:section>
        <p14:section name="Zielerreichung" id="{FE32E048-7B2F-4FA7-AC0D-4AB34EAD66F3}">
          <p14:sldIdLst>
            <p14:sldId id="273"/>
          </p14:sldIdLst>
        </p14:section>
        <p14:section name="Lessons Learned" id="{52CFF963-C9E1-419C-BFD3-02602264F353}">
          <p14:sldIdLst>
            <p14:sldId id="274"/>
          </p14:sldIdLst>
        </p14:section>
        <p14:section name="Ausblick" id="{BCFD14AC-A83F-463A-8752-B636B903585A}">
          <p14:sldIdLst>
            <p14:sldId id="275"/>
          </p14:sldIdLst>
        </p14:section>
        <p14:section name="Ende" id="{24093A23-E39C-4A73-BB08-7B07F6665FEB}">
          <p14:sldIdLst>
            <p14:sldId id="27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7BBD"/>
    <a:srgbClr val="2383DB"/>
    <a:srgbClr val="1F75C3"/>
    <a:srgbClr val="217CCB"/>
    <a:srgbClr val="F4984F"/>
    <a:srgbClr val="E16565"/>
    <a:srgbClr val="DB241B"/>
    <a:srgbClr val="EA5851"/>
    <a:srgbClr val="FAC21A"/>
    <a:srgbClr val="94CA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06" autoAdjust="0"/>
    <p:restoredTop sz="94660"/>
  </p:normalViewPr>
  <p:slideViewPr>
    <p:cSldViewPr snapToGrid="0">
      <p:cViewPr varScale="1">
        <p:scale>
          <a:sx n="53" d="100"/>
          <a:sy n="53" d="100"/>
        </p:scale>
        <p:origin x="108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gif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  <p:txBody>
          <a:bodyPr/>
          <a:lstStyle/>
          <a:p>
            <a:endParaRPr lang="de-DE"/>
          </a:p>
        </p:txBody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68e6eac316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88" name="Google Shape;188;g268e6eac316_0_2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>
          <a:extLst>
            <a:ext uri="{FF2B5EF4-FFF2-40B4-BE49-F238E27FC236}">
              <a16:creationId xmlns:a16="http://schemas.microsoft.com/office/drawing/2014/main" id="{1C5F9760-F3E4-C53C-D213-7B4163970A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68e6eac316_0_21:notes">
            <a:extLst>
              <a:ext uri="{FF2B5EF4-FFF2-40B4-BE49-F238E27FC236}">
                <a16:creationId xmlns:a16="http://schemas.microsoft.com/office/drawing/2014/main" id="{ACC1591F-97FE-CC02-4A99-A0B630EB799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88" name="Google Shape;188;g268e6eac316_0_21:notes">
            <a:extLst>
              <a:ext uri="{FF2B5EF4-FFF2-40B4-BE49-F238E27FC236}">
                <a16:creationId xmlns:a16="http://schemas.microsoft.com/office/drawing/2014/main" id="{2E07A40E-39A1-8448-889A-5D394BFAC5D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24182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>
          <a:extLst>
            <a:ext uri="{FF2B5EF4-FFF2-40B4-BE49-F238E27FC236}">
              <a16:creationId xmlns:a16="http://schemas.microsoft.com/office/drawing/2014/main" id="{0B5CABAE-10B5-91E7-3154-3E8BF74B7D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68e6eac316_0_21:notes">
            <a:extLst>
              <a:ext uri="{FF2B5EF4-FFF2-40B4-BE49-F238E27FC236}">
                <a16:creationId xmlns:a16="http://schemas.microsoft.com/office/drawing/2014/main" id="{D1A04E80-C7FD-4020-C5B0-905BBDB59E5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88" name="Google Shape;188;g268e6eac316_0_21:notes">
            <a:extLst>
              <a:ext uri="{FF2B5EF4-FFF2-40B4-BE49-F238E27FC236}">
                <a16:creationId xmlns:a16="http://schemas.microsoft.com/office/drawing/2014/main" id="{A26843BA-A75E-92FB-1266-6A4DB9625C0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56415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6b1557ec48abde99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96" name="Google Shape;196;g6b1557ec48abde99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200" b="0" i="0" u="none" strike="noStrike" cap="none" dirty="0" err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TargetFramework</a:t>
            </a:r>
            <a:r>
              <a:rPr lang="de-DE" sz="2200" b="0" i="0" u="none" strike="noStrike" cap="none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de-DE" b="1" dirty="0"/>
              <a:t>.NET 8</a:t>
            </a:r>
            <a:r>
              <a:rPr lang="de-DE" dirty="0"/>
              <a:t>, </a:t>
            </a:r>
            <a:r>
              <a:rPr lang="de-DE" dirty="0" err="1"/>
              <a:t>LanguageVersion</a:t>
            </a:r>
            <a:r>
              <a:rPr lang="de-DE" dirty="0"/>
              <a:t>: </a:t>
            </a:r>
            <a:r>
              <a:rPr lang="de-DE" b="1" dirty="0"/>
              <a:t>C# 12</a:t>
            </a:r>
            <a:r>
              <a:rPr lang="de-DE" b="0" dirty="0"/>
              <a:t>, IDE: </a:t>
            </a:r>
            <a:r>
              <a:rPr lang="de-DE" b="1" dirty="0"/>
              <a:t>Visual Studio 2026</a:t>
            </a:r>
            <a:endParaRPr b="1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b869f4f2cf_1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237" name="Google Shape;237;g2b869f4f2cf_1_2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~50 Sek langes Video von der laufenden Simulation (Default-Parameter)</a:t>
            </a: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b83ae67511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203" name="Google Shape;203;g2b83ae67511_0_3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b="1" dirty="0"/>
              <a:t>Auswertung</a:t>
            </a:r>
            <a:r>
              <a:rPr lang="de-DE" dirty="0"/>
              <a:t> vom </a:t>
            </a:r>
            <a:r>
              <a:rPr lang="de-DE" b="1" dirty="0"/>
              <a:t>Simulationsvideo</a:t>
            </a:r>
            <a:r>
              <a:rPr lang="de-DE" dirty="0"/>
              <a:t> (Folie zuvor) + CSV-Daten: „</a:t>
            </a:r>
            <a:r>
              <a:rPr lang="de-DE" b="1" dirty="0"/>
              <a:t>Export CSV</a:t>
            </a:r>
            <a:r>
              <a:rPr lang="de-DE" dirty="0"/>
              <a:t>“-Button.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CSV: „</a:t>
            </a:r>
            <a:r>
              <a:rPr lang="de-DE" b="1" dirty="0" err="1"/>
              <a:t>C</a:t>
            </a:r>
            <a:r>
              <a:rPr lang="de-DE" dirty="0" err="1"/>
              <a:t>omma-</a:t>
            </a:r>
            <a:r>
              <a:rPr lang="de-DE" b="1" dirty="0" err="1"/>
              <a:t>S</a:t>
            </a:r>
            <a:r>
              <a:rPr lang="de-DE" dirty="0" err="1"/>
              <a:t>eparated</a:t>
            </a:r>
            <a:r>
              <a:rPr lang="de-DE" dirty="0"/>
              <a:t> </a:t>
            </a:r>
            <a:r>
              <a:rPr lang="de-DE" b="1" dirty="0"/>
              <a:t>V</a:t>
            </a:r>
            <a:r>
              <a:rPr lang="de-DE" dirty="0"/>
              <a:t>alues“. Verwendete </a:t>
            </a:r>
            <a:r>
              <a:rPr lang="de-DE" dirty="0" err="1"/>
              <a:t>VSCode</a:t>
            </a:r>
            <a:r>
              <a:rPr lang="de-DE" dirty="0"/>
              <a:t> Extension: „</a:t>
            </a:r>
            <a:r>
              <a:rPr lang="de-DE" sz="2200" b="1" i="0" u="none" strike="noStrike" cap="none" dirty="0">
                <a:solidFill>
                  <a:srgbClr val="000000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Rainbow CSV</a:t>
            </a:r>
            <a:r>
              <a:rPr lang="de-DE" sz="2200" b="0" i="0" u="none" strike="noStrike" cap="none" dirty="0">
                <a:solidFill>
                  <a:srgbClr val="000000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“</a:t>
            </a:r>
            <a:endParaRPr b="0"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68d4b85e28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242" name="Google Shape;242;g268d4b85e28_0_5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20 Testfälle durchgeführt (War Teil der Doku).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7-seitiges Benutzerhandbuch.</a:t>
            </a:r>
            <a:endParaRPr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68d4b85e28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249" name="Google Shape;249;g268d4b85e28_0_3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„</a:t>
            </a:r>
            <a:r>
              <a:rPr lang="de-DE" b="1" dirty="0"/>
              <a:t>MVVM</a:t>
            </a:r>
            <a:r>
              <a:rPr lang="de-DE" dirty="0"/>
              <a:t>“ steht für: „</a:t>
            </a:r>
            <a:r>
              <a:rPr lang="de-DE" b="1" dirty="0"/>
              <a:t>Model View ViewModel</a:t>
            </a:r>
            <a:r>
              <a:rPr lang="de-DE" dirty="0"/>
              <a:t>“-Architektur. 1. </a:t>
            </a:r>
            <a:r>
              <a:rPr lang="de-DE" b="1" dirty="0"/>
              <a:t>Model</a:t>
            </a:r>
            <a:r>
              <a:rPr lang="de-DE" dirty="0"/>
              <a:t> (Das Datenmodell </a:t>
            </a:r>
            <a:r>
              <a:rPr lang="de-DE" dirty="0" err="1"/>
              <a:t>Z.b</a:t>
            </a:r>
            <a:r>
              <a:rPr lang="de-DE" dirty="0"/>
              <a:t>: </a:t>
            </a:r>
            <a:r>
              <a:rPr lang="de-DE" sz="2200" b="0" i="0" u="none" strike="noStrike" cap="none" dirty="0" err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TerrainCell.cs</a:t>
            </a:r>
            <a:r>
              <a:rPr lang="de-DE" dirty="0"/>
              <a:t>), 2. </a:t>
            </a:r>
            <a:r>
              <a:rPr lang="de-DE" b="1" dirty="0"/>
              <a:t>View</a:t>
            </a:r>
            <a:r>
              <a:rPr lang="de-DE" dirty="0"/>
              <a:t> (Die Ansicht: GUI/XAML), 3. </a:t>
            </a:r>
            <a:r>
              <a:rPr lang="de-DE" b="1" dirty="0"/>
              <a:t>ViewModel</a:t>
            </a:r>
            <a:r>
              <a:rPr lang="de-DE" dirty="0"/>
              <a:t> (Das Bindeglied. </a:t>
            </a:r>
            <a:r>
              <a:rPr lang="de-DE" dirty="0" err="1"/>
              <a:t>Z.b</a:t>
            </a:r>
            <a:r>
              <a:rPr lang="de-DE" dirty="0"/>
              <a:t>: </a:t>
            </a:r>
            <a:r>
              <a:rPr lang="de-DE" dirty="0" err="1"/>
              <a:t>GraphicsViewModel.cs</a:t>
            </a:r>
            <a:r>
              <a:rPr lang="de-DE" dirty="0"/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„Besonders lehrreich war für mich die Herausforderung, die Berechnungslogik (Model) so vom ViewModel zu trennen, dass die UI auch bei hoher Simulationsgeschwindigkeit flüssig bleibt.“</a:t>
            </a: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68d4b85e28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256" name="Google Shape;256;g268d4b85e28_0_6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Projekt-</a:t>
            </a:r>
            <a:r>
              <a:rPr lang="de-DE" b="1" dirty="0"/>
              <a:t>Abgabe</a:t>
            </a:r>
            <a:r>
              <a:rPr lang="de-DE" dirty="0"/>
              <a:t> war am </a:t>
            </a:r>
            <a:r>
              <a:rPr lang="de-DE" b="1" dirty="0"/>
              <a:t>6.2.26.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„Das Projekt ist in seinem jetzigen Umfang abgeschlossen und erfüllt alle Anforderungen. Aufgrund der modularen MVVM-Architektur ist es jedoch jederzeit bereit für die genannten Erweiterungen.“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68d4b85e2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19" name="Google Shape;119;g268d4b85e28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68d4b85e28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26" name="Google Shape;126;g268d4b85e28_0_1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68d4b85e28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32" name="Google Shape;132;g268d4b85e28_0_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Ziel bis zum 6.2.2026 zu erreichen (innerhalb knapp </a:t>
            </a:r>
            <a:r>
              <a:rPr lang="de-DE"/>
              <a:t>5 Monaten</a:t>
            </a:r>
            <a:r>
              <a:rPr lang="de-DE" dirty="0"/>
              <a:t>)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68d4b85e28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39" name="Google Shape;139;g268d4b85e28_0_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Wieso Waldbrand?: </a:t>
            </a:r>
            <a:r>
              <a:rPr lang="de-DE" b="1" dirty="0"/>
              <a:t>Interesse</a:t>
            </a:r>
            <a:r>
              <a:rPr lang="de-DE" dirty="0"/>
              <a:t>, viele </a:t>
            </a:r>
            <a:r>
              <a:rPr lang="de-DE" b="1" dirty="0"/>
              <a:t>Umwelt-Faktoren</a:t>
            </a:r>
            <a:r>
              <a:rPr lang="de-DE" dirty="0"/>
              <a:t> und gute Möglichkeiten für </a:t>
            </a:r>
            <a:r>
              <a:rPr lang="de-DE" b="1" dirty="0"/>
              <a:t>Animationen</a:t>
            </a:r>
            <a:r>
              <a:rPr lang="de-DE" dirty="0"/>
              <a:t>.</a:t>
            </a: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68e5c1c2c8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46" name="Google Shape;146;g268e5c1c2c8_0_1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Verwendetes Modell: </a:t>
            </a:r>
            <a:r>
              <a:rPr lang="de-DE" b="1" dirty="0"/>
              <a:t>Wasserfallmodell </a:t>
            </a:r>
            <a:r>
              <a:rPr lang="de-DE" b="0" dirty="0"/>
              <a:t>(</a:t>
            </a:r>
            <a:r>
              <a:rPr lang="de-DE" b="0"/>
              <a:t>5 Phasen)</a:t>
            </a:r>
            <a:endParaRPr b="0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68d4b85e28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66" name="Google Shape;166;g268d4b85e28_0_4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Anforderungsdatum: 4.9.2025</a:t>
            </a: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68e5c1c2c8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73" name="Google Shape;173;g268e5c1c2c8_0_5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68e6eac31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80" name="Google Shape;180;g268e6eac316_0_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el">
  <p:cSld name="Titel">
    <p:bg>
      <p:bgPr>
        <a:solidFill>
          <a:srgbClr val="23B3FC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" descr="5197240-01.ai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05044" y="0"/>
            <a:ext cx="2057399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2"/>
          <p:cNvSpPr/>
          <p:nvPr/>
        </p:nvSpPr>
        <p:spPr>
          <a:xfrm>
            <a:off x="9451776" y="1793086"/>
            <a:ext cx="9083587" cy="3993942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" name="Google Shape;9;p2"/>
          <p:cNvSpPr/>
          <p:nvPr/>
        </p:nvSpPr>
        <p:spPr>
          <a:xfrm>
            <a:off x="4749006" y="1109133"/>
            <a:ext cx="4329421" cy="10151656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" name="Google Shape;10;p2" descr="Hier steht eine Präsentations&#10;"/>
          <p:cNvSpPr txBox="1">
            <a:spLocks noGrp="1"/>
          </p:cNvSpPr>
          <p:nvPr>
            <p:ph type="body" idx="1"/>
          </p:nvPr>
        </p:nvSpPr>
        <p:spPr>
          <a:xfrm>
            <a:off x="1373406" y="2026351"/>
            <a:ext cx="19420477" cy="2924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927100" algn="l" rtl="0">
              <a:lnSpc>
                <a:spcPct val="104545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0"/>
              <a:buFont typeface="Arial"/>
              <a:buChar char="•"/>
              <a:defRPr sz="11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body" idx="2"/>
          </p:nvPr>
        </p:nvSpPr>
        <p:spPr>
          <a:xfrm>
            <a:off x="1462699" y="5593226"/>
            <a:ext cx="10661673" cy="500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Clr>
                <a:srgbClr val="002D40"/>
              </a:buClr>
              <a:buSzPts val="3500"/>
              <a:buFont typeface="Arial"/>
              <a:buNone/>
              <a:defRPr sz="3500" b="0" i="0" u="none" strike="noStrike" cap="none">
                <a:solidFill>
                  <a:srgbClr val="002D4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12" name="Google Shape;12;p2" descr="GECKO LOGO WHITE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60500" y="11944246"/>
            <a:ext cx="4322095" cy="7743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 descr="lines and dots rgb.ps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761779" y="4618388"/>
            <a:ext cx="8632868" cy="91025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 descr="handsome-young-man-with-laptop-check-his-timetable-white.ps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1278563" y="4029091"/>
            <a:ext cx="14523291" cy="9691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3">
  <p:cSld name="Inhalt #3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3" name="Google Shape;73;p11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74" name="Google Shape;74;p11"/>
          <p:cNvSpPr>
            <a:spLocks noGrp="1"/>
          </p:cNvSpPr>
          <p:nvPr>
            <p:ph type="pic" idx="2"/>
          </p:nvPr>
        </p:nvSpPr>
        <p:spPr>
          <a:xfrm>
            <a:off x="1907381" y="4188461"/>
            <a:ext cx="6732966" cy="4488644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de-DE"/>
          </a:p>
        </p:txBody>
      </p:sp>
      <p:sp>
        <p:nvSpPr>
          <p:cNvPr id="75" name="Google Shape;75;p11"/>
          <p:cNvSpPr>
            <a:spLocks noGrp="1"/>
          </p:cNvSpPr>
          <p:nvPr>
            <p:ph type="pic" idx="3"/>
          </p:nvPr>
        </p:nvSpPr>
        <p:spPr>
          <a:xfrm>
            <a:off x="8825517" y="4188461"/>
            <a:ext cx="6732965" cy="4488643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de-DE"/>
          </a:p>
        </p:txBody>
      </p:sp>
      <p:sp>
        <p:nvSpPr>
          <p:cNvPr id="76" name="Google Shape;76;p11"/>
          <p:cNvSpPr txBox="1">
            <a:spLocks noGrp="1"/>
          </p:cNvSpPr>
          <p:nvPr>
            <p:ph type="body" idx="1"/>
          </p:nvPr>
        </p:nvSpPr>
        <p:spPr>
          <a:xfrm>
            <a:off x="9304349" y="7808227"/>
            <a:ext cx="3290101" cy="552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Arial"/>
              <a:buNone/>
              <a:defRPr sz="4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4"/>
          </p:nvPr>
        </p:nvSpPr>
        <p:spPr>
          <a:xfrm>
            <a:off x="2387865" y="7808227"/>
            <a:ext cx="3683944" cy="552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Arial"/>
              <a:buNone/>
              <a:defRPr sz="4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5"/>
          </p:nvPr>
        </p:nvSpPr>
        <p:spPr>
          <a:xfrm>
            <a:off x="2387865" y="9109499"/>
            <a:ext cx="3754333" cy="25717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387350" algn="l" rtl="0">
              <a:lnSpc>
                <a:spcPct val="13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Char char="•"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body" idx="6"/>
          </p:nvPr>
        </p:nvSpPr>
        <p:spPr>
          <a:xfrm>
            <a:off x="9304349" y="9071399"/>
            <a:ext cx="4619241" cy="3003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42703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125"/>
              <a:buFont typeface="Arial"/>
              <a:buChar char="•"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0" name="Google Shape;80;p11"/>
          <p:cNvSpPr>
            <a:spLocks noGrp="1"/>
          </p:cNvSpPr>
          <p:nvPr>
            <p:ph type="pic" idx="7"/>
          </p:nvPr>
        </p:nvSpPr>
        <p:spPr>
          <a:xfrm>
            <a:off x="15743652" y="4188519"/>
            <a:ext cx="6732791" cy="4488527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de-DE"/>
          </a:p>
        </p:txBody>
      </p:sp>
      <p:sp>
        <p:nvSpPr>
          <p:cNvPr id="81" name="Google Shape;81;p11"/>
          <p:cNvSpPr txBox="1">
            <a:spLocks noGrp="1"/>
          </p:cNvSpPr>
          <p:nvPr>
            <p:ph type="body" idx="8"/>
          </p:nvPr>
        </p:nvSpPr>
        <p:spPr>
          <a:xfrm>
            <a:off x="16149288" y="7808227"/>
            <a:ext cx="3896464" cy="552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Arial"/>
              <a:buNone/>
              <a:defRPr sz="4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2" name="Google Shape;82;p11"/>
          <p:cNvSpPr txBox="1">
            <a:spLocks noGrp="1"/>
          </p:cNvSpPr>
          <p:nvPr>
            <p:ph type="body" idx="9"/>
          </p:nvPr>
        </p:nvSpPr>
        <p:spPr>
          <a:xfrm>
            <a:off x="16149288" y="9071399"/>
            <a:ext cx="4421082" cy="3016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42703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125"/>
              <a:buFont typeface="Arial"/>
              <a:buChar char="•"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cxnSp>
        <p:nvCxnSpPr>
          <p:cNvPr id="83" name="Google Shape;83;p11"/>
          <p:cNvCxnSpPr/>
          <p:nvPr/>
        </p:nvCxnSpPr>
        <p:spPr>
          <a:xfrm>
            <a:off x="1902617" y="12791837"/>
            <a:ext cx="20578766" cy="1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84" name="Google Shape;84;p11"/>
          <p:cNvSpPr txBox="1">
            <a:spLocks noGrp="1"/>
          </p:cNvSpPr>
          <p:nvPr>
            <p:ph type="body" idx="13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body" idx="14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86" name="Google Shape;86;p11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4">
  <p:cSld name="Inhalt #4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8" name="Google Shape;88;p12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89" name="Google Shape;89;p12"/>
          <p:cNvSpPr>
            <a:spLocks noGrp="1"/>
          </p:cNvSpPr>
          <p:nvPr>
            <p:ph type="pic" idx="2"/>
          </p:nvPr>
        </p:nvSpPr>
        <p:spPr>
          <a:xfrm>
            <a:off x="1901145" y="4195994"/>
            <a:ext cx="20578618" cy="8705567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de-DE"/>
          </a:p>
        </p:txBody>
      </p:sp>
      <p:sp>
        <p:nvSpPr>
          <p:cNvPr id="90" name="Google Shape;90;p12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1" name="Google Shape;91;p12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92" name="Google Shape;92;p12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2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5">
  <p:cSld name="Inhalt #5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3"/>
          <p:cNvSpPr>
            <a:spLocks noGrp="1"/>
          </p:cNvSpPr>
          <p:nvPr>
            <p:ph type="pic" idx="2"/>
          </p:nvPr>
        </p:nvSpPr>
        <p:spPr>
          <a:xfrm>
            <a:off x="0" y="-1"/>
            <a:ext cx="24384001" cy="13716001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de-DE"/>
          </a:p>
        </p:txBody>
      </p:sp>
      <p:cxnSp>
        <p:nvCxnSpPr>
          <p:cNvPr id="96" name="Google Shape;96;p13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5E5E5E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97" name="Google Shape;97;p13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99" name="Google Shape;99;p13" descr="GECKO LOGO WHITE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5333" y="474535"/>
            <a:ext cx="3426314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Abschluss">
  <p:cSld name="Abschluss">
    <p:bg>
      <p:bgPr>
        <a:solidFill>
          <a:srgbClr val="23B3FC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4" descr="5197240-01.ai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05044" y="0"/>
            <a:ext cx="2057399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4"/>
          <p:cNvSpPr/>
          <p:nvPr/>
        </p:nvSpPr>
        <p:spPr>
          <a:xfrm>
            <a:off x="9451776" y="1793086"/>
            <a:ext cx="9083587" cy="3993942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3" name="Google Shape;103;p14"/>
          <p:cNvSpPr/>
          <p:nvPr/>
        </p:nvSpPr>
        <p:spPr>
          <a:xfrm>
            <a:off x="4749006" y="1109133"/>
            <a:ext cx="4329421" cy="10151656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04" name="Google Shape;104;p14" descr="GECKO LOGO WHITE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60500" y="11944246"/>
            <a:ext cx="4322095" cy="7743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4" descr="lines and dots rgb.ps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761779" y="4618388"/>
            <a:ext cx="8632868" cy="9102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4"/>
          <p:cNvSpPr/>
          <p:nvPr/>
        </p:nvSpPr>
        <p:spPr>
          <a:xfrm>
            <a:off x="6298869" y="11661561"/>
            <a:ext cx="8116204" cy="1339733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7" name="Google Shape;107;p14"/>
          <p:cNvSpPr/>
          <p:nvPr/>
        </p:nvSpPr>
        <p:spPr>
          <a:xfrm>
            <a:off x="4749006" y="1109133"/>
            <a:ext cx="4329421" cy="10151656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8" name="Google Shape;108;p14"/>
          <p:cNvSpPr txBox="1"/>
          <p:nvPr/>
        </p:nvSpPr>
        <p:spPr>
          <a:xfrm>
            <a:off x="7944098" y="11932025"/>
            <a:ext cx="9907907" cy="798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Deutsche-Med-Platz 2 • 18057 Rostock</a:t>
            </a:r>
            <a:endParaRPr/>
          </a:p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0381-454880 • info@gecko.de • gecko.de</a:t>
            </a:r>
            <a:endParaRPr/>
          </a:p>
        </p:txBody>
      </p:sp>
      <p:cxnSp>
        <p:nvCxnSpPr>
          <p:cNvPr id="109" name="Google Shape;109;p14"/>
          <p:cNvCxnSpPr/>
          <p:nvPr/>
        </p:nvCxnSpPr>
        <p:spPr>
          <a:xfrm rot="10800000">
            <a:off x="6913717" y="11688574"/>
            <a:ext cx="0" cy="1312719"/>
          </a:xfrm>
          <a:prstGeom prst="straightConnector1">
            <a:avLst/>
          </a:prstGeom>
          <a:noFill/>
          <a:ln w="127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110" name="Google Shape;110;p14"/>
          <p:cNvSpPr txBox="1">
            <a:spLocks noGrp="1"/>
          </p:cNvSpPr>
          <p:nvPr>
            <p:ph type="body" idx="1"/>
          </p:nvPr>
        </p:nvSpPr>
        <p:spPr>
          <a:xfrm>
            <a:off x="1373406" y="1962851"/>
            <a:ext cx="16478703" cy="47679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11811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chemeClr val="lt1"/>
              </a:buClr>
              <a:buSzPts val="15000"/>
              <a:buFont typeface="Arial"/>
              <a:buChar char="•"/>
              <a:defRPr sz="1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Leer">
  <p:cSld name="Leer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Kapitel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-1"/>
            <a:ext cx="20954343" cy="13716001"/>
          </a:xfrm>
          <a:prstGeom prst="rect">
            <a:avLst/>
          </a:prstGeom>
          <a:solidFill>
            <a:srgbClr val="002D40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7" name="Google Shape;17;p3" descr="5197240-02.ai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20576929" cy="13717951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2287789" y="2921793"/>
            <a:ext cx="22093338" cy="7872414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3368090" y="5406958"/>
            <a:ext cx="15515789" cy="2902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110172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chemeClr val="lt1"/>
              </a:buClr>
              <a:buSzPts val="13750"/>
              <a:buFont typeface="Arial"/>
              <a:buChar char="•"/>
              <a:defRPr sz="1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20" name="Google Shape;20;p3" descr="GECKO LOGO WHITE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432359" y="12362214"/>
            <a:ext cx="4322095" cy="774362"/>
          </a:xfrm>
          <a:prstGeom prst="rect">
            <a:avLst/>
          </a:prstGeom>
          <a:noFill/>
          <a:ln>
            <a:noFill/>
          </a:ln>
          <a:effectLst>
            <a:outerShdw blurRad="635000" rotWithShape="0">
              <a:srgbClr val="002D40"/>
            </a:outerShdw>
          </a:effectLst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halt #1">
  <p:cSld name="Inhalt #1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220" cy="6412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506412" algn="l" rtl="0">
              <a:lnSpc>
                <a:spcPct val="114285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375"/>
              <a:buFont typeface="Arial"/>
              <a:buChar char="•"/>
              <a:defRPr sz="3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cxnSp>
        <p:nvCxnSpPr>
          <p:cNvPr id="25" name="Google Shape;25;p4"/>
          <p:cNvCxnSpPr/>
          <p:nvPr/>
        </p:nvCxnSpPr>
        <p:spPr>
          <a:xfrm>
            <a:off x="1902617" y="3073400"/>
            <a:ext cx="20578800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pic>
        <p:nvPicPr>
          <p:cNvPr id="26" name="Google Shape;26;p4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halt #1 1">
  <p:cSld name="Inhalt #1_1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6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641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506412" algn="l" rtl="0">
              <a:lnSpc>
                <a:spcPct val="114285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375"/>
              <a:buFont typeface="Arial"/>
              <a:buChar char="•"/>
              <a:defRPr sz="3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31" name="Google Shape;31;p5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3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2">
  <p:cSld name="Inhalt #2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Google Shape;33;p6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34" name="Google Shape;34;p6"/>
          <p:cNvSpPr>
            <a:spLocks noGrp="1"/>
          </p:cNvSpPr>
          <p:nvPr>
            <p:ph type="pic" idx="2"/>
          </p:nvPr>
        </p:nvSpPr>
        <p:spPr>
          <a:xfrm>
            <a:off x="12192000" y="4190999"/>
            <a:ext cx="10287763" cy="8670231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de-DE"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1914240" y="5743705"/>
            <a:ext cx="9907907" cy="5642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506412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375"/>
              <a:buFont typeface="Arial"/>
              <a:buChar char="•"/>
              <a:defRPr sz="3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3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4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38" name="Google Shape;38;p6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6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9">
  <p:cSld name="Inhalt #9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" name="Google Shape;41;p7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44" name="Google Shape;44;p7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7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8">
  <p:cSld name="Inhalt #8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/>
          <p:nvPr/>
        </p:nvSpPr>
        <p:spPr>
          <a:xfrm>
            <a:off x="1902617" y="8880028"/>
            <a:ext cx="20578766" cy="3547171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48" name="Google Shape;48;p8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49" name="Google Shape;49;p8"/>
          <p:cNvSpPr txBox="1">
            <a:spLocks noGrp="1"/>
          </p:cNvSpPr>
          <p:nvPr>
            <p:ph type="body" idx="1"/>
          </p:nvPr>
        </p:nvSpPr>
        <p:spPr>
          <a:xfrm>
            <a:off x="2691276" y="9960371"/>
            <a:ext cx="19150229" cy="1386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458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0" name="Google Shape;50;p8"/>
          <p:cNvSpPr/>
          <p:nvPr/>
        </p:nvSpPr>
        <p:spPr>
          <a:xfrm>
            <a:off x="1905000" y="4355293"/>
            <a:ext cx="20578765" cy="3547171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1" name="Google Shape;51;p8"/>
          <p:cNvSpPr txBox="1">
            <a:spLocks noGrp="1"/>
          </p:cNvSpPr>
          <p:nvPr>
            <p:ph type="body" idx="2"/>
          </p:nvPr>
        </p:nvSpPr>
        <p:spPr>
          <a:xfrm>
            <a:off x="2691276" y="5435637"/>
            <a:ext cx="18508803" cy="1386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458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body" idx="3"/>
          </p:nvPr>
        </p:nvSpPr>
        <p:spPr>
          <a:xfrm>
            <a:off x="2723529" y="4057315"/>
            <a:ext cx="4843463" cy="673101"/>
          </a:xfrm>
          <a:prstGeom prst="rect">
            <a:avLst/>
          </a:prstGeom>
          <a:solidFill>
            <a:srgbClr val="002D4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ctr" rtl="0">
              <a:lnSpc>
                <a:spcPct val="14705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body" idx="4"/>
          </p:nvPr>
        </p:nvSpPr>
        <p:spPr>
          <a:xfrm>
            <a:off x="2723529" y="8553115"/>
            <a:ext cx="4843463" cy="673101"/>
          </a:xfrm>
          <a:prstGeom prst="rect">
            <a:avLst/>
          </a:prstGeom>
          <a:solidFill>
            <a:srgbClr val="002D4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ctr" rtl="0">
              <a:lnSpc>
                <a:spcPct val="14705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body" idx="5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body" idx="6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56" name="Google Shape;56;p8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8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7">
  <p:cSld name="Inhalt #7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9" name="Google Shape;59;p9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3200843" y="5546387"/>
            <a:ext cx="17982313" cy="471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863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23B3FC"/>
              </a:buClr>
              <a:buSzPts val="10000"/>
              <a:buFont typeface="Arial"/>
              <a:buChar char="•"/>
              <a:defRPr sz="80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63" name="Google Shape;63;p9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9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6">
  <p:cSld name="Inhalt #6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/>
          <p:nvPr/>
        </p:nvSpPr>
        <p:spPr>
          <a:xfrm>
            <a:off x="-1" y="3048000"/>
            <a:ext cx="24384001" cy="10673952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200843" y="5546387"/>
            <a:ext cx="17982313" cy="471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863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Arial"/>
              <a:buChar char="•"/>
              <a:defRPr sz="8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2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70" name="Google Shape;70;p10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0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6"/>
          <p:cNvSpPr txBox="1">
            <a:spLocks noGrp="1"/>
          </p:cNvSpPr>
          <p:nvPr>
            <p:ph type="body" idx="1"/>
          </p:nvPr>
        </p:nvSpPr>
        <p:spPr>
          <a:xfrm>
            <a:off x="3409865" y="5134058"/>
            <a:ext cx="15515700" cy="3520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363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0"/>
              <a:buFont typeface="Arial"/>
              <a:buNone/>
            </a:pPr>
            <a:r>
              <a:rPr lang="de-DE" dirty="0">
                <a:solidFill>
                  <a:srgbClr val="FFFFFF"/>
                </a:solidFill>
              </a:rPr>
              <a:t>Simulationsprojekt</a:t>
            </a:r>
            <a:endParaRPr dirty="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0363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0"/>
              <a:buFont typeface="Arial"/>
              <a:buNone/>
            </a:pPr>
            <a:r>
              <a:rPr lang="de-DE" dirty="0">
                <a:solidFill>
                  <a:srgbClr val="002D40"/>
                </a:solidFill>
              </a:rPr>
              <a:t>Waldbrand-Simulation</a:t>
            </a:r>
            <a:endParaRPr dirty="0">
              <a:solidFill>
                <a:srgbClr val="002D4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Grafikseite</a:t>
            </a:r>
            <a:endParaRPr dirty="0"/>
          </a:p>
        </p:txBody>
      </p:sp>
      <p:sp>
        <p:nvSpPr>
          <p:cNvPr id="193" name="Google Shape;193;p25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FDC15222-1A41-9227-6549-80DDFFB6FD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72284" y="3099775"/>
            <a:ext cx="11221717" cy="9395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Grafik 1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29ACEBC5-E3AF-FCFC-9424-DD65252BAD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999" y="4840658"/>
            <a:ext cx="12182285" cy="403468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>
          <a:extLst>
            <a:ext uri="{FF2B5EF4-FFF2-40B4-BE49-F238E27FC236}">
              <a16:creationId xmlns:a16="http://schemas.microsoft.com/office/drawing/2014/main" id="{F32A63EB-C802-533F-1FDB-9C7BDA405B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>
            <a:extLst>
              <a:ext uri="{FF2B5EF4-FFF2-40B4-BE49-F238E27FC236}">
                <a16:creationId xmlns:a16="http://schemas.microsoft.com/office/drawing/2014/main" id="{767E42DA-23BD-9FFD-CB76-D1FA4013D58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44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Simulation</a:t>
            </a:r>
            <a:endParaRPr dirty="0"/>
          </a:p>
        </p:txBody>
      </p:sp>
      <p:sp>
        <p:nvSpPr>
          <p:cNvPr id="193" name="Google Shape;193;p25">
            <a:extLst>
              <a:ext uri="{FF2B5EF4-FFF2-40B4-BE49-F238E27FC236}">
                <a16:creationId xmlns:a16="http://schemas.microsoft.com/office/drawing/2014/main" id="{CE846575-D5C2-39A8-8811-845D58FC3C3F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3" name="Grafik 2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0EEBD4B5-2878-E0A6-58CE-1B75D1F6CE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788" y="4381724"/>
            <a:ext cx="10623042" cy="4952547"/>
          </a:xfrm>
          <a:prstGeom prst="rect">
            <a:avLst/>
          </a:prstGeom>
        </p:spPr>
      </p:pic>
      <p:pic>
        <p:nvPicPr>
          <p:cNvPr id="6" name="Grafik 5" descr="Ein Bild, das Screenshot, Grafiksoftware, Multimedia-Software, Farbigkeit enthält.&#10;&#10;KI-generierte Inhalte können fehlerhaft sein.">
            <a:extLst>
              <a:ext uri="{FF2B5EF4-FFF2-40B4-BE49-F238E27FC236}">
                <a16:creationId xmlns:a16="http://schemas.microsoft.com/office/drawing/2014/main" id="{19E6C07D-8DA6-B2C9-3747-1EF223DC9D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28830" y="3115102"/>
            <a:ext cx="12549382" cy="8843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9352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>
          <a:extLst>
            <a:ext uri="{FF2B5EF4-FFF2-40B4-BE49-F238E27FC236}">
              <a16:creationId xmlns:a16="http://schemas.microsoft.com/office/drawing/2014/main" id="{5999DF5D-6BE7-2847-5D5B-323D95198A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>
            <a:extLst>
              <a:ext uri="{FF2B5EF4-FFF2-40B4-BE49-F238E27FC236}">
                <a16:creationId xmlns:a16="http://schemas.microsoft.com/office/drawing/2014/main" id="{D3F939BD-31C0-A25C-2AB4-DAF325A37BB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44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Auswertung</a:t>
            </a:r>
            <a:endParaRPr dirty="0"/>
          </a:p>
        </p:txBody>
      </p:sp>
      <p:sp>
        <p:nvSpPr>
          <p:cNvPr id="193" name="Google Shape;193;p25">
            <a:extLst>
              <a:ext uri="{FF2B5EF4-FFF2-40B4-BE49-F238E27FC236}">
                <a16:creationId xmlns:a16="http://schemas.microsoft.com/office/drawing/2014/main" id="{E05590FE-5199-C39F-F091-ED87BE5E9DCF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5" name="Grafik 4" descr="Ein Bild, das Text, Diagramm, Reihe, Screenshot enthält.&#10;&#10;KI-generierte Inhalte können fehlerhaft sein.">
            <a:extLst>
              <a:ext uri="{FF2B5EF4-FFF2-40B4-BE49-F238E27FC236}">
                <a16:creationId xmlns:a16="http://schemas.microsoft.com/office/drawing/2014/main" id="{B262EA9A-AE66-603E-02FD-B54E0F4885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14949" y="3117950"/>
            <a:ext cx="12642497" cy="8881571"/>
          </a:xfrm>
          <a:prstGeom prst="rect">
            <a:avLst/>
          </a:prstGeom>
        </p:spPr>
      </p:pic>
      <p:pic>
        <p:nvPicPr>
          <p:cNvPr id="7" name="Grafik 6" descr="Ein Bild, das Text, Screenshot, Schrift, Software enthält.&#10;&#10;KI-generierte Inhalte können fehlerhaft sein.">
            <a:extLst>
              <a:ext uri="{FF2B5EF4-FFF2-40B4-BE49-F238E27FC236}">
                <a16:creationId xmlns:a16="http://schemas.microsoft.com/office/drawing/2014/main" id="{0955797A-3A25-052D-3BA0-C3FF6652B1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554" y="4738179"/>
            <a:ext cx="10488395" cy="4497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8443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6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Umsetzung</a:t>
            </a:r>
            <a:endParaRPr dirty="0"/>
          </a:p>
        </p:txBody>
      </p:sp>
      <p:sp>
        <p:nvSpPr>
          <p:cNvPr id="199" name="Google Shape;199;p26"/>
          <p:cNvSpPr txBox="1">
            <a:spLocks noGrp="1"/>
          </p:cNvSpPr>
          <p:nvPr>
            <p:ph type="body" idx="2"/>
          </p:nvPr>
        </p:nvSpPr>
        <p:spPr>
          <a:xfrm>
            <a:off x="1892300" y="3624072"/>
            <a:ext cx="20568300" cy="917584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Umsetzung mit </a:t>
            </a:r>
            <a:r>
              <a:rPr lang="de-DE" sz="4200" b="1" dirty="0"/>
              <a:t>WPF</a:t>
            </a:r>
            <a:endParaRPr sz="4200" b="1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Programmiersprache: </a:t>
            </a:r>
            <a:r>
              <a:rPr lang="de-DE" sz="4200" b="1" dirty="0">
                <a:latin typeface="Arial"/>
                <a:ea typeface="Arial"/>
                <a:cs typeface="Arial"/>
                <a:sym typeface="Arial"/>
              </a:rPr>
              <a:t>C#</a:t>
            </a:r>
          </a:p>
          <a:p>
            <a:pPr indent="-495300">
              <a:lnSpc>
                <a:spcPct val="115000"/>
              </a:lnSpc>
              <a:spcBef>
                <a:spcPts val="0"/>
              </a:spcBef>
              <a:buSzPts val="4200"/>
            </a:pPr>
            <a:endParaRPr lang="de-DE" sz="29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Ablauf:</a:t>
            </a:r>
            <a:endParaRPr sz="4200" dirty="0"/>
          </a:p>
          <a:p>
            <a:pPr marL="1162050" lvl="1" indent="-742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+mj-lt"/>
              <a:buAutoNum type="arabicPeriod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Entwicklung der </a:t>
            </a:r>
            <a:r>
              <a:rPr lang="de-DE" sz="4200" b="1" dirty="0">
                <a:latin typeface="Arial"/>
                <a:ea typeface="Arial"/>
                <a:cs typeface="Arial"/>
                <a:sym typeface="Arial"/>
              </a:rPr>
              <a:t>Benutzeroberfläche</a:t>
            </a:r>
            <a:endParaRPr sz="4200" b="1" dirty="0">
              <a:latin typeface="Arial"/>
              <a:ea typeface="Arial"/>
              <a:cs typeface="Arial"/>
              <a:sym typeface="Arial"/>
            </a:endParaRPr>
          </a:p>
          <a:p>
            <a:pPr marL="1371600" lvl="2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Erstellen der Seiten, Baum-Objekte, Windpfeil-Kompass und Overlay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1162050" lvl="1" indent="-742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+mj-lt"/>
              <a:buAutoNum type="arabicPeriod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Entwicklung der </a:t>
            </a:r>
            <a:r>
              <a:rPr lang="de-DE" sz="4200" b="1" dirty="0">
                <a:latin typeface="Arial"/>
                <a:ea typeface="Arial"/>
                <a:cs typeface="Arial"/>
                <a:sym typeface="Arial"/>
              </a:rPr>
              <a:t>Logik</a:t>
            </a:r>
            <a:endParaRPr sz="4200" b="1" dirty="0">
              <a:latin typeface="Arial"/>
              <a:ea typeface="Arial"/>
              <a:cs typeface="Arial"/>
              <a:sym typeface="Arial"/>
            </a:endParaRPr>
          </a:p>
          <a:p>
            <a:pPr marL="1447800" lvl="2" indent="-571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 panose="020B0604020202020204" pitchFamily="34" charset="0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Generierung des Waldes zum Anwendungsstart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1828800" lvl="3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inklusive Terrains, Bäume und gesetzte Werte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1371600" lvl="2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Verhalten der Einflussfaktoren auf den Brand</a:t>
            </a:r>
          </a:p>
          <a:p>
            <a:pPr lvl="3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Zündquellen</a:t>
            </a:r>
          </a:p>
          <a:p>
            <a:pPr lvl="3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Overlay-Funktionen (Editieren)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26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Implementierung</a:t>
            </a:r>
            <a:endParaRPr/>
          </a:p>
        </p:txBody>
      </p:sp>
      <p:pic>
        <p:nvPicPr>
          <p:cNvPr id="3" name="Grafik 2" descr="Ein Bild, das Text, Schrift, Screenshot, Zahl enthält.&#10;&#10;KI-generierte Inhalte können fehlerhaft sein.">
            <a:extLst>
              <a:ext uri="{FF2B5EF4-FFF2-40B4-BE49-F238E27FC236}">
                <a16:creationId xmlns:a16="http://schemas.microsoft.com/office/drawing/2014/main" id="{2380B8FE-1C0B-A553-DC0F-913F428F79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9400" y="3273552"/>
            <a:ext cx="13081200" cy="3167028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Screenshot, Text, Kugel enthält.">
            <a:extLst>
              <a:ext uri="{FF2B5EF4-FFF2-40B4-BE49-F238E27FC236}">
                <a16:creationId xmlns:a16="http://schemas.microsoft.com/office/drawing/2014/main" id="{D7381E86-26A0-FA09-353C-31C5936352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4512" y="1189482"/>
            <a:ext cx="17714976" cy="11929036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Text, Diagramm, Screenshot, Reihe enthält.&#10;&#10;KI-generierte Inhalte können fehlerhaft sein.">
            <a:extLst>
              <a:ext uri="{FF2B5EF4-FFF2-40B4-BE49-F238E27FC236}">
                <a16:creationId xmlns:a16="http://schemas.microsoft.com/office/drawing/2014/main" id="{C6D7CA4A-EE0B-4064-F29F-CB5A60EF12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03118"/>
            <a:ext cx="14434085" cy="10109764"/>
          </a:xfrm>
          <a:prstGeom prst="rect">
            <a:avLst/>
          </a:prstGeom>
        </p:spPr>
      </p:pic>
      <p:pic>
        <p:nvPicPr>
          <p:cNvPr id="6" name="Grafik 5" descr="Ein Bild, das Text, Screenshot, Software, Multimedia-Software enthält.&#10;&#10;KI-generierte Inhalte können fehlerhaft sein.">
            <a:extLst>
              <a:ext uri="{FF2B5EF4-FFF2-40B4-BE49-F238E27FC236}">
                <a16:creationId xmlns:a16="http://schemas.microsoft.com/office/drawing/2014/main" id="{C01E41D8-65C3-D809-528F-A283855EF9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25345" y="3137260"/>
            <a:ext cx="9958655" cy="7441480"/>
          </a:xfrm>
          <a:prstGeom prst="rect">
            <a:avLst/>
          </a:prstGeom>
        </p:spPr>
      </p:pic>
      <p:sp>
        <p:nvSpPr>
          <p:cNvPr id="2" name="Pfeil: gebogen 1">
            <a:extLst>
              <a:ext uri="{FF2B5EF4-FFF2-40B4-BE49-F238E27FC236}">
                <a16:creationId xmlns:a16="http://schemas.microsoft.com/office/drawing/2014/main" id="{0DF07AC5-B455-B150-140B-6FC34A0BD9DB}"/>
              </a:ext>
            </a:extLst>
          </p:cNvPr>
          <p:cNvSpPr/>
          <p:nvPr/>
        </p:nvSpPr>
        <p:spPr>
          <a:xfrm>
            <a:off x="13130784" y="1281469"/>
            <a:ext cx="2176272" cy="2377440"/>
          </a:xfrm>
          <a:prstGeom prst="circular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3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Zielerreichung</a:t>
            </a:r>
            <a:endParaRPr/>
          </a:p>
        </p:txBody>
      </p:sp>
      <p:sp>
        <p:nvSpPr>
          <p:cNvPr id="245" name="Google Shape;245;p33"/>
          <p:cNvSpPr txBox="1">
            <a:spLocks noGrp="1"/>
          </p:cNvSpPr>
          <p:nvPr>
            <p:ph type="body" idx="2"/>
          </p:nvPr>
        </p:nvSpPr>
        <p:spPr>
          <a:xfrm>
            <a:off x="1901547" y="4191000"/>
            <a:ext cx="14483700" cy="3972882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zur Überprüfung: Durchführung von Black-Box-Tests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verliefen positiv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/>
              <a:t>Anforderungen wurden erfüllt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erfolgreiche Abgabe der Simulation inklusive Dokumentation und Benutzerhandbuch</a:t>
            </a:r>
            <a:endParaRPr sz="4200" dirty="0"/>
          </a:p>
        </p:txBody>
      </p:sp>
      <p:pic>
        <p:nvPicPr>
          <p:cNvPr id="246" name="Google Shape;24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85225" y="6291750"/>
            <a:ext cx="7419001" cy="6793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4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Lessons Learned</a:t>
            </a:r>
            <a:endParaRPr dirty="0"/>
          </a:p>
        </p:txBody>
      </p:sp>
      <p:sp>
        <p:nvSpPr>
          <p:cNvPr id="252" name="Google Shape;252;p34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407906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eigenständige Planung und Durchführung eines Projektes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Zeitplanung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lvl="1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400" dirty="0"/>
              <a:t>Ressourcenmanagement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Arbeit mit WPF und ausgiebige Nutzung einer Zeichenfläche</a:t>
            </a:r>
            <a:endParaRPr sz="4200" dirty="0"/>
          </a:p>
          <a:p>
            <a:pPr lvl="1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Anwendung des MVVM-</a:t>
            </a:r>
            <a:r>
              <a:rPr lang="de-DE" sz="4400" dirty="0"/>
              <a:t>Entwurfsmusters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3" name="Google Shape;25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24625" y="7239725"/>
            <a:ext cx="10972800" cy="581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5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>
                <a:solidFill>
                  <a:srgbClr val="2C7BBD"/>
                </a:solidFill>
              </a:rPr>
              <a:t>Ausblick</a:t>
            </a:r>
            <a:endParaRPr dirty="0">
              <a:solidFill>
                <a:srgbClr val="2C7BBD"/>
              </a:solidFill>
            </a:endParaRP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458116C-2AD6-1FE9-D825-D5017187F08C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2998820" y="4169664"/>
            <a:ext cx="9229756" cy="1019847"/>
          </a:xfrm>
        </p:spPr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chemeClr val="bg1"/>
                </a:solidFill>
              </a:rPr>
              <a:t>Projekt abgeschlossen</a:t>
            </a:r>
          </a:p>
        </p:txBody>
      </p:sp>
      <p:sp>
        <p:nvSpPr>
          <p:cNvPr id="4" name="Textplatzhalter 2">
            <a:extLst>
              <a:ext uri="{FF2B5EF4-FFF2-40B4-BE49-F238E27FC236}">
                <a16:creationId xmlns:a16="http://schemas.microsoft.com/office/drawing/2014/main" id="{E8F920E7-2E7D-A93C-88D0-069E77ED078E}"/>
              </a:ext>
            </a:extLst>
          </p:cNvPr>
          <p:cNvSpPr txBox="1">
            <a:spLocks/>
          </p:cNvSpPr>
          <p:nvPr/>
        </p:nvSpPr>
        <p:spPr>
          <a:xfrm>
            <a:off x="2309972" y="4998720"/>
            <a:ext cx="9229756" cy="8704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506412" algn="l" rtl="0">
              <a:lnSpc>
                <a:spcPct val="114285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375"/>
              <a:buFont typeface="Arial"/>
              <a:buChar char="•"/>
              <a:defRPr sz="3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indent="0">
              <a:buFont typeface="Arial"/>
              <a:buNone/>
            </a:pPr>
            <a:r>
              <a:rPr lang="de-DE" dirty="0">
                <a:solidFill>
                  <a:schemeClr val="bg1"/>
                </a:solidFill>
              </a:rPr>
              <a:t>keine Weiterführung geplant</a:t>
            </a:r>
          </a:p>
        </p:txBody>
      </p:sp>
      <p:sp>
        <p:nvSpPr>
          <p:cNvPr id="5" name="Textplatzhalter 2">
            <a:extLst>
              <a:ext uri="{FF2B5EF4-FFF2-40B4-BE49-F238E27FC236}">
                <a16:creationId xmlns:a16="http://schemas.microsoft.com/office/drawing/2014/main" id="{C78DA12F-E23E-24B1-0BB9-CE96098A9745}"/>
              </a:ext>
            </a:extLst>
          </p:cNvPr>
          <p:cNvSpPr txBox="1">
            <a:spLocks/>
          </p:cNvSpPr>
          <p:nvPr/>
        </p:nvSpPr>
        <p:spPr>
          <a:xfrm>
            <a:off x="2309972" y="5708860"/>
            <a:ext cx="9229756" cy="8704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506412" algn="l" rtl="0">
              <a:lnSpc>
                <a:spcPct val="114285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375"/>
              <a:buFont typeface="Arial"/>
              <a:buChar char="•"/>
              <a:defRPr sz="3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indent="0">
              <a:buFont typeface="Arial"/>
              <a:buNone/>
            </a:pPr>
            <a:r>
              <a:rPr lang="de-DE" dirty="0">
                <a:solidFill>
                  <a:schemeClr val="bg1"/>
                </a:solidFill>
              </a:rPr>
              <a:t>Möglichkeiten zur Weiterentwicklung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6"/>
          <p:cNvSpPr txBox="1">
            <a:spLocks noGrp="1"/>
          </p:cNvSpPr>
          <p:nvPr>
            <p:ph type="body" idx="1"/>
          </p:nvPr>
        </p:nvSpPr>
        <p:spPr>
          <a:xfrm>
            <a:off x="1373406" y="1962851"/>
            <a:ext cx="16478700" cy="54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41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Arial"/>
              <a:buNone/>
            </a:pPr>
            <a:r>
              <a:rPr lang="de-DE" b="1">
                <a:solidFill>
                  <a:srgbClr val="FFFFFF"/>
                </a:solidFill>
              </a:rPr>
              <a:t>Vielen Dank </a:t>
            </a:r>
            <a:r>
              <a:rPr lang="de-DE" sz="120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für</a:t>
            </a:r>
            <a:r>
              <a:rPr lang="de-DE" b="1">
                <a:solidFill>
                  <a:srgbClr val="FFFFFF"/>
                </a:solidFill>
              </a:rPr>
              <a:t> Ihre</a:t>
            </a:r>
            <a:r>
              <a:rPr lang="de-DE" sz="120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Aufmerksamkeit.</a:t>
            </a:r>
            <a:endParaRPr/>
          </a:p>
          <a:p>
            <a:pPr marL="0" lvl="0" indent="0" algn="l" rtl="0">
              <a:lnSpc>
                <a:spcPct val="104166"/>
              </a:lnSpc>
              <a:spcBef>
                <a:spcPts val="0"/>
              </a:spcBef>
              <a:spcAft>
                <a:spcPts val="0"/>
              </a:spcAft>
              <a:buClr>
                <a:srgbClr val="002D40"/>
              </a:buClr>
              <a:buSzPts val="12000"/>
              <a:buFont typeface="Arial"/>
              <a:buNone/>
            </a:pPr>
            <a:endParaRPr sz="10100"/>
          </a:p>
        </p:txBody>
      </p:sp>
      <p:sp>
        <p:nvSpPr>
          <p:cNvPr id="265" name="Google Shape;265;p36"/>
          <p:cNvSpPr/>
          <p:nvPr/>
        </p:nvSpPr>
        <p:spPr>
          <a:xfrm>
            <a:off x="6298869" y="11661561"/>
            <a:ext cx="8116204" cy="1339733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66" name="Google Shape;266;p36"/>
          <p:cNvSpPr txBox="1"/>
          <p:nvPr/>
        </p:nvSpPr>
        <p:spPr>
          <a:xfrm>
            <a:off x="7944098" y="11932025"/>
            <a:ext cx="9907907" cy="798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Deutsche-Med-Platz 2 • 18057 Rostock</a:t>
            </a:r>
            <a:endParaRPr/>
          </a:p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0381-454880 • info@gecko.de • gecko.de</a:t>
            </a:r>
            <a:endParaRPr/>
          </a:p>
        </p:txBody>
      </p:sp>
      <p:cxnSp>
        <p:nvCxnSpPr>
          <p:cNvPr id="267" name="Google Shape;267;p36"/>
          <p:cNvCxnSpPr/>
          <p:nvPr/>
        </p:nvCxnSpPr>
        <p:spPr>
          <a:xfrm rot="10800000">
            <a:off x="6913717" y="11661559"/>
            <a:ext cx="0" cy="1339734"/>
          </a:xfrm>
          <a:prstGeom prst="straightConnector1">
            <a:avLst/>
          </a:prstGeom>
          <a:noFill/>
          <a:ln w="127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Gliederung</a:t>
            </a:r>
            <a:endParaRPr/>
          </a:p>
        </p:txBody>
      </p:sp>
      <p:sp>
        <p:nvSpPr>
          <p:cNvPr id="122" name="Google Shape;122;p17"/>
          <p:cNvSpPr txBox="1">
            <a:spLocks noGrp="1"/>
          </p:cNvSpPr>
          <p:nvPr>
            <p:ph type="body" idx="2"/>
          </p:nvPr>
        </p:nvSpPr>
        <p:spPr>
          <a:xfrm>
            <a:off x="1907850" y="3722925"/>
            <a:ext cx="20568300" cy="73377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Projektumfeld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Projektziel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Projektthema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>
                <a:solidFill>
                  <a:schemeClr val="dk1"/>
                </a:solidFill>
              </a:rPr>
              <a:t>Projektphasen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Anforderungen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Entwurf der Benutzeroberfläche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Umsetzung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Zielerreichung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Lessons Learned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Ausblick</a:t>
            </a:r>
            <a:endParaRPr sz="4200" dirty="0"/>
          </a:p>
        </p:txBody>
      </p:sp>
      <p:pic>
        <p:nvPicPr>
          <p:cNvPr id="3" name="Grafik 2" descr="Ein Bild, das Zeichnung, Bild, Entwurf, Kunst enthält.&#10;&#10;KI-generierte Inhalte können fehlerhaft sein.">
            <a:extLst>
              <a:ext uri="{FF2B5EF4-FFF2-40B4-BE49-F238E27FC236}">
                <a16:creationId xmlns:a16="http://schemas.microsoft.com/office/drawing/2014/main" id="{A8E635B8-2CC0-43C5-2F99-295613A336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02385" y="3085573"/>
            <a:ext cx="7973766" cy="797376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8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Projektumfeld</a:t>
            </a:r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12943438" cy="4716163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Auftrag wurde im Berufsschulunterricht erteilt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Zusammensetzung aus Lernfeldern 10, 11 und 12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Umsetzung des Projekts erfolgte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innerhalb des Berufsschulunterrichts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im Ausbildungsbetrieb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im Home-Office</a:t>
            </a:r>
            <a:endParaRPr sz="4200" dirty="0"/>
          </a:p>
        </p:txBody>
      </p:sp>
      <p:pic>
        <p:nvPicPr>
          <p:cNvPr id="8" name="Grafik 7" descr="Ein Bild, das Im Haus, Text, Bürogebäude, Computer enthält.">
            <a:extLst>
              <a:ext uri="{FF2B5EF4-FFF2-40B4-BE49-F238E27FC236}">
                <a16:creationId xmlns:a16="http://schemas.microsoft.com/office/drawing/2014/main" id="{1AF196CF-EE18-B5ED-59F1-8D84ECC58D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44978" y="5120623"/>
            <a:ext cx="8582824" cy="75730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51075" y="7266300"/>
            <a:ext cx="8113126" cy="64497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Projektziel</a:t>
            </a:r>
            <a:endParaRPr/>
          </a:p>
        </p:txBody>
      </p:sp>
      <p:sp>
        <p:nvSpPr>
          <p:cNvPr id="136" name="Google Shape;136;p19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28767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Programmierung einer Simulation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Simulation = möglichst realitätsnahe Nachbildung von Geschehen der Wirklichkeit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Ergebnis ist nicht vorhersehbar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Beeinflussung durch Eingabeparameter und Zufallsfaktoren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0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Projektthema</a:t>
            </a:r>
            <a:endParaRPr dirty="0"/>
          </a:p>
        </p:txBody>
      </p:sp>
      <p:sp>
        <p:nvSpPr>
          <p:cNvPr id="142" name="Google Shape;142;p20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304391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55086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5075"/>
              <a:buChar char="•"/>
            </a:pPr>
            <a:r>
              <a:rPr lang="de-DE" sz="4200" dirty="0"/>
              <a:t>Simulation eines Waldbrandes</a:t>
            </a:r>
            <a:endParaRPr sz="4200" dirty="0"/>
          </a:p>
          <a:p>
            <a:pPr lvl="1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Rasterbasierte 2D-Darstellung</a:t>
            </a:r>
          </a:p>
          <a:p>
            <a:pPr lvl="2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400" dirty="0"/>
              <a:t>Zündquellen: Manuelle Brände und Blitzeinschläge</a:t>
            </a:r>
          </a:p>
          <a:p>
            <a:pPr lvl="2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400" dirty="0">
                <a:latin typeface="Arial"/>
                <a:ea typeface="Arial"/>
                <a:cs typeface="Arial"/>
                <a:sym typeface="Arial"/>
              </a:rPr>
              <a:t>Einflussfaktoren: Wind, Klima und Topografie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" name="Grafik 6" descr="Ein Bild, das Kinderkunst, Grafiken enthält.&#10;&#10;KI-generierte Inhalte können fehlerhaft sein.">
            <a:extLst>
              <a:ext uri="{FF2B5EF4-FFF2-40B4-BE49-F238E27FC236}">
                <a16:creationId xmlns:a16="http://schemas.microsoft.com/office/drawing/2014/main" id="{18831B8F-F8ED-4ACC-8A4B-09376BE1D3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64421" y="5870448"/>
            <a:ext cx="8419579" cy="753779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1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Projektphasen</a:t>
            </a:r>
            <a:endParaRPr/>
          </a:p>
        </p:txBody>
      </p:sp>
      <p:sp>
        <p:nvSpPr>
          <p:cNvPr id="149" name="Google Shape;149;p21"/>
          <p:cNvSpPr/>
          <p:nvPr/>
        </p:nvSpPr>
        <p:spPr>
          <a:xfrm>
            <a:off x="5670563" y="5561675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1"/>
          <p:cNvSpPr txBox="1"/>
          <p:nvPr/>
        </p:nvSpPr>
        <p:spPr>
          <a:xfrm>
            <a:off x="5670563" y="5561675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Analysephase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1" name="Google Shape;151;p21"/>
          <p:cNvSpPr/>
          <p:nvPr/>
        </p:nvSpPr>
        <p:spPr>
          <a:xfrm>
            <a:off x="10196527" y="7417531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1"/>
          <p:cNvSpPr txBox="1"/>
          <p:nvPr/>
        </p:nvSpPr>
        <p:spPr>
          <a:xfrm>
            <a:off x="10196527" y="7417531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Entwurfsphase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3" name="Google Shape;153;p21"/>
          <p:cNvSpPr/>
          <p:nvPr/>
        </p:nvSpPr>
        <p:spPr>
          <a:xfrm>
            <a:off x="14713812" y="9273388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1"/>
          <p:cNvSpPr txBox="1"/>
          <p:nvPr/>
        </p:nvSpPr>
        <p:spPr>
          <a:xfrm>
            <a:off x="14713812" y="9273388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Implementations- und Testphase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5" name="Google Shape;155;p21"/>
          <p:cNvSpPr/>
          <p:nvPr/>
        </p:nvSpPr>
        <p:spPr>
          <a:xfrm>
            <a:off x="19305862" y="11129244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1"/>
          <p:cNvSpPr txBox="1"/>
          <p:nvPr/>
        </p:nvSpPr>
        <p:spPr>
          <a:xfrm>
            <a:off x="19305862" y="11129244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Dokumentations-</a:t>
            </a:r>
            <a:endParaRPr sz="350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7" name="Google Shape;157;p21"/>
          <p:cNvSpPr/>
          <p:nvPr/>
        </p:nvSpPr>
        <p:spPr>
          <a:xfrm rot="5400000">
            <a:off x="9684088" y="6222048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21"/>
          <p:cNvSpPr/>
          <p:nvPr/>
        </p:nvSpPr>
        <p:spPr>
          <a:xfrm rot="5400000">
            <a:off x="14210088" y="8096573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1"/>
          <p:cNvSpPr/>
          <p:nvPr/>
        </p:nvSpPr>
        <p:spPr>
          <a:xfrm rot="5400000">
            <a:off x="18727363" y="9952498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1"/>
          <p:cNvSpPr/>
          <p:nvPr/>
        </p:nvSpPr>
        <p:spPr>
          <a:xfrm>
            <a:off x="1209038" y="3705875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1"/>
          <p:cNvSpPr txBox="1"/>
          <p:nvPr/>
        </p:nvSpPr>
        <p:spPr>
          <a:xfrm>
            <a:off x="1209038" y="3705875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Projektplanung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62" name="Google Shape;162;p21"/>
          <p:cNvSpPr/>
          <p:nvPr/>
        </p:nvSpPr>
        <p:spPr>
          <a:xfrm rot="5400000">
            <a:off x="5222563" y="4366248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1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Projektplanung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2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Anforderungen</a:t>
            </a:r>
            <a:endParaRPr/>
          </a:p>
        </p:txBody>
      </p:sp>
      <p:sp>
        <p:nvSpPr>
          <p:cNvPr id="169" name="Google Shape;169;p22"/>
          <p:cNvSpPr txBox="1">
            <a:spLocks noGrp="1"/>
          </p:cNvSpPr>
          <p:nvPr>
            <p:ph type="body" idx="2"/>
          </p:nvPr>
        </p:nvSpPr>
        <p:spPr>
          <a:xfrm>
            <a:off x="1491194" y="8332717"/>
            <a:ext cx="6928136" cy="379591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000" dirty="0">
                <a:solidFill>
                  <a:schemeClr val="bg1"/>
                </a:solidFill>
              </a:rPr>
              <a:t>min. 7 Eingabeparameter</a:t>
            </a:r>
            <a:endParaRPr sz="4000" dirty="0">
              <a:solidFill>
                <a:schemeClr val="bg1"/>
              </a:solidFill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000" dirty="0">
                <a:solidFill>
                  <a:schemeClr val="bg1"/>
                </a:solidFill>
              </a:rPr>
              <a:t>min. 3 Zufallsfaktoren &amp; Verteilungsfunktionen</a:t>
            </a:r>
            <a:endParaRPr sz="4000" dirty="0">
              <a:solidFill>
                <a:schemeClr val="bg1"/>
              </a:solidFill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000" dirty="0">
                <a:solidFill>
                  <a:schemeClr val="bg1"/>
                </a:solidFill>
              </a:rPr>
              <a:t>zeitabhängige Simulation</a:t>
            </a:r>
            <a:endParaRPr sz="4000" dirty="0">
              <a:solidFill>
                <a:schemeClr val="bg1"/>
              </a:solidFill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000" dirty="0">
                <a:solidFill>
                  <a:schemeClr val="bg1"/>
                </a:solidFill>
              </a:rPr>
              <a:t>min. 3 Geschwindigkeiten</a:t>
            </a:r>
            <a:endParaRPr sz="4000" dirty="0">
              <a:solidFill>
                <a:schemeClr val="bg1"/>
              </a:solidFill>
            </a:endParaRPr>
          </a:p>
        </p:txBody>
      </p:sp>
      <p:sp>
        <p:nvSpPr>
          <p:cNvPr id="170" name="Google Shape;170;p22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Analysephase</a:t>
            </a:r>
            <a:endParaRPr/>
          </a:p>
        </p:txBody>
      </p:sp>
      <p:sp>
        <p:nvSpPr>
          <p:cNvPr id="4" name="Google Shape;169;p22">
            <a:extLst>
              <a:ext uri="{FF2B5EF4-FFF2-40B4-BE49-F238E27FC236}">
                <a16:creationId xmlns:a16="http://schemas.microsoft.com/office/drawing/2014/main" id="{2DFFE922-22C2-FB6F-F6AE-C78776A1795F}"/>
              </a:ext>
            </a:extLst>
          </p:cNvPr>
          <p:cNvSpPr txBox="1">
            <a:spLocks/>
          </p:cNvSpPr>
          <p:nvPr/>
        </p:nvSpPr>
        <p:spPr>
          <a:xfrm>
            <a:off x="16428522" y="8412226"/>
            <a:ext cx="5901126" cy="3716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506412" algn="l" rtl="0">
              <a:lnSpc>
                <a:spcPct val="114285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375"/>
              <a:buFont typeface="Arial"/>
              <a:buChar char="•"/>
              <a:defRPr sz="3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</a:pPr>
            <a:r>
              <a:rPr lang="de-DE" sz="4000" dirty="0">
                <a:solidFill>
                  <a:schemeClr val="bg1"/>
                </a:solidFill>
              </a:rPr>
              <a:t>verfügbar als Windowsanwendung (.exe)</a:t>
            </a:r>
          </a:p>
          <a:p>
            <a:pPr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</a:pPr>
            <a:endParaRPr lang="de-DE" sz="1000" dirty="0">
              <a:solidFill>
                <a:schemeClr val="bg1"/>
              </a:solidFill>
            </a:endParaRPr>
          </a:p>
          <a:p>
            <a:pPr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</a:pPr>
            <a:r>
              <a:rPr lang="de-DE" sz="4000" dirty="0">
                <a:solidFill>
                  <a:schemeClr val="bg1"/>
                </a:solidFill>
              </a:rPr>
              <a:t>Clean-Code-Prinzipien einhalten</a:t>
            </a:r>
          </a:p>
        </p:txBody>
      </p:sp>
      <p:sp>
        <p:nvSpPr>
          <p:cNvPr id="5" name="Google Shape;169;p22">
            <a:extLst>
              <a:ext uri="{FF2B5EF4-FFF2-40B4-BE49-F238E27FC236}">
                <a16:creationId xmlns:a16="http://schemas.microsoft.com/office/drawing/2014/main" id="{8C87ABAA-6294-0A62-A77C-EA6C3E40DD22}"/>
              </a:ext>
            </a:extLst>
          </p:cNvPr>
          <p:cNvSpPr txBox="1">
            <a:spLocks/>
          </p:cNvSpPr>
          <p:nvPr/>
        </p:nvSpPr>
        <p:spPr>
          <a:xfrm>
            <a:off x="9066062" y="8589198"/>
            <a:ext cx="6251876" cy="35394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506412" algn="l" rtl="0">
              <a:lnSpc>
                <a:spcPct val="114285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375"/>
              <a:buFont typeface="Arial"/>
              <a:buChar char="•"/>
              <a:defRPr sz="3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</a:pPr>
            <a:r>
              <a:rPr lang="de-DE" sz="4000" dirty="0">
                <a:solidFill>
                  <a:schemeClr val="bg1"/>
                </a:solidFill>
              </a:rPr>
              <a:t>grafische Benutzeroberfläche</a:t>
            </a:r>
          </a:p>
          <a:p>
            <a:pPr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</a:pPr>
            <a:r>
              <a:rPr lang="de-DE" sz="4000" dirty="0">
                <a:solidFill>
                  <a:schemeClr val="bg1"/>
                </a:solidFill>
              </a:rPr>
              <a:t>Animation</a:t>
            </a:r>
          </a:p>
          <a:p>
            <a:pPr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</a:pPr>
            <a:r>
              <a:rPr lang="de-DE" sz="4000" dirty="0">
                <a:solidFill>
                  <a:schemeClr val="bg1"/>
                </a:solidFill>
              </a:rPr>
              <a:t>Auswertung der Ergebnisse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3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Risikoanalyse</a:t>
            </a:r>
            <a:endParaRPr dirty="0"/>
          </a:p>
        </p:txBody>
      </p:sp>
      <p:sp>
        <p:nvSpPr>
          <p:cNvPr id="177" name="Google Shape;177;p23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Analysephase</a:t>
            </a:r>
            <a:endParaRPr/>
          </a:p>
        </p:txBody>
      </p:sp>
      <p:sp>
        <p:nvSpPr>
          <p:cNvPr id="6" name="Google Shape;169;p22">
            <a:extLst>
              <a:ext uri="{FF2B5EF4-FFF2-40B4-BE49-F238E27FC236}">
                <a16:creationId xmlns:a16="http://schemas.microsoft.com/office/drawing/2014/main" id="{F2E00374-E0A1-EF53-ED99-1E8AB573BB6F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1892300" y="3578544"/>
            <a:ext cx="10290460" cy="2486322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b="1" dirty="0"/>
              <a:t>E</a:t>
            </a:r>
            <a:r>
              <a:rPr lang="de-DE" sz="4200" dirty="0"/>
              <a:t>: Eintrittswahrscheinlichkeit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b="1" dirty="0"/>
              <a:t>A</a:t>
            </a:r>
            <a:r>
              <a:rPr lang="de-DE" sz="4200" dirty="0"/>
              <a:t>: Auswirkung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b="1" dirty="0"/>
              <a:t>R</a:t>
            </a:r>
            <a:r>
              <a:rPr lang="de-DE" sz="4200" dirty="0"/>
              <a:t>: Gesamtrisiko (E x A)</a:t>
            </a:r>
            <a:endParaRPr sz="4200" dirty="0"/>
          </a:p>
        </p:txBody>
      </p:sp>
      <p:pic>
        <p:nvPicPr>
          <p:cNvPr id="3" name="Grafik 2" descr="Ein Bild, das Text, Screenshot, Quadrat, Diagramm enthält.">
            <a:extLst>
              <a:ext uri="{FF2B5EF4-FFF2-40B4-BE49-F238E27FC236}">
                <a16:creationId xmlns:a16="http://schemas.microsoft.com/office/drawing/2014/main" id="{8DB9DCEC-6EF6-538C-54BE-C77EB76533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8282" y="164681"/>
            <a:ext cx="7931974" cy="6532214"/>
          </a:xfrm>
          <a:prstGeom prst="rect">
            <a:avLst/>
          </a:prstGeom>
        </p:spPr>
      </p:pic>
      <p:graphicFrame>
        <p:nvGraphicFramePr>
          <p:cNvPr id="7" name="Tabelle 6">
            <a:extLst>
              <a:ext uri="{FF2B5EF4-FFF2-40B4-BE49-F238E27FC236}">
                <a16:creationId xmlns:a16="http://schemas.microsoft.com/office/drawing/2014/main" id="{86B77447-E4DA-1E57-25F6-697C22365B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805458"/>
              </p:ext>
            </p:extLst>
          </p:nvPr>
        </p:nvGraphicFramePr>
        <p:xfrm>
          <a:off x="1924812" y="6599332"/>
          <a:ext cx="20534376" cy="695198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106875">
                  <a:extLst>
                    <a:ext uri="{9D8B030D-6E8A-4147-A177-3AD203B41FA5}">
                      <a16:colId xmlns:a16="http://schemas.microsoft.com/office/drawing/2014/main" val="962355214"/>
                    </a:ext>
                  </a:extLst>
                </a:gridCol>
                <a:gridCol w="1064057">
                  <a:extLst>
                    <a:ext uri="{9D8B030D-6E8A-4147-A177-3AD203B41FA5}">
                      <a16:colId xmlns:a16="http://schemas.microsoft.com/office/drawing/2014/main" val="3908621636"/>
                    </a:ext>
                  </a:extLst>
                </a:gridCol>
                <a:gridCol w="1060704">
                  <a:extLst>
                    <a:ext uri="{9D8B030D-6E8A-4147-A177-3AD203B41FA5}">
                      <a16:colId xmlns:a16="http://schemas.microsoft.com/office/drawing/2014/main" val="3828794809"/>
                    </a:ext>
                  </a:extLst>
                </a:gridCol>
                <a:gridCol w="1152144">
                  <a:extLst>
                    <a:ext uri="{9D8B030D-6E8A-4147-A177-3AD203B41FA5}">
                      <a16:colId xmlns:a16="http://schemas.microsoft.com/office/drawing/2014/main" val="3067115801"/>
                    </a:ext>
                  </a:extLst>
                </a:gridCol>
                <a:gridCol w="13150596">
                  <a:extLst>
                    <a:ext uri="{9D8B030D-6E8A-4147-A177-3AD203B41FA5}">
                      <a16:colId xmlns:a16="http://schemas.microsoft.com/office/drawing/2014/main" val="659658353"/>
                    </a:ext>
                  </a:extLst>
                </a:gridCol>
              </a:tblGrid>
              <a:tr h="79703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Risiko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chemeClr val="accent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E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chemeClr val="accent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A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chemeClr val="accent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chemeClr val="accent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Gegenmaßnahmen (Mitigation)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chemeClr val="accent2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1737643"/>
                  </a:ext>
                </a:extLst>
              </a:tr>
              <a:tr h="95734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R1</a:t>
                      </a:r>
                      <a:r>
                        <a:rPr lang="de-DE" sz="2800" b="0" dirty="0">
                          <a:effectLst/>
                          <a:latin typeface="+mj-lt"/>
                        </a:rPr>
                        <a:t>: Performance-Probleme bei hoher Baumdichte / komplexen Effekten</a:t>
                      </a:r>
                      <a:endParaRPr lang="de-DE" sz="2700" b="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4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3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12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rgbClr val="E1656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Implementierung eines Grafikeinstellungsfensters zur Deaktivierung rechenintensiver Effekte.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extLst>
                  <a:ext uri="{0D108BD9-81ED-4DB2-BD59-A6C34878D82A}">
                    <a16:rowId xmlns:a16="http://schemas.microsoft.com/office/drawing/2014/main" val="1549528155"/>
                  </a:ext>
                </a:extLst>
              </a:tr>
              <a:tr h="84535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R2</a:t>
                      </a:r>
                      <a:r>
                        <a:rPr lang="de-DE" sz="2800" b="0" dirty="0">
                          <a:effectLst/>
                          <a:latin typeface="+mj-lt"/>
                        </a:rPr>
                        <a:t>: Zeitverzug durch zu hohe Komplexität der Visualisierung</a:t>
                      </a:r>
                      <a:endParaRPr lang="de-DE" sz="2700" b="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3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4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12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rgbClr val="F4984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Priorisierung der Kernfunktionen und Nutzung von einer Checkliste zur Fortschrittskontrolle.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extLst>
                  <a:ext uri="{0D108BD9-81ED-4DB2-BD59-A6C34878D82A}">
                    <a16:rowId xmlns:a16="http://schemas.microsoft.com/office/drawing/2014/main" val="1376623248"/>
                  </a:ext>
                </a:extLst>
              </a:tr>
              <a:tr h="111752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R3</a:t>
                      </a:r>
                      <a:r>
                        <a:rPr lang="de-DE" sz="2800" b="0" dirty="0">
                          <a:effectLst/>
                          <a:latin typeface="+mj-lt"/>
                        </a:rPr>
                        <a:t>: Fehlerhafte Simulationslogik (unrealistisches Brandverhalten)</a:t>
                      </a:r>
                      <a:endParaRPr lang="de-DE" sz="2700" b="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2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4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8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rgbClr val="FAC21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Durchführung von Black-Box-Tests und Definition valider Wertebereiche für Slider.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extLst>
                  <a:ext uri="{0D108BD9-81ED-4DB2-BD59-A6C34878D82A}">
                    <a16:rowId xmlns:a16="http://schemas.microsoft.com/office/drawing/2014/main" val="1071465697"/>
                  </a:ext>
                </a:extLst>
              </a:tr>
              <a:tr h="84535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R4</a:t>
                      </a:r>
                      <a:r>
                        <a:rPr lang="de-DE" sz="2800" b="0" dirty="0">
                          <a:effectLst/>
                          <a:latin typeface="+mj-lt"/>
                        </a:rPr>
                        <a:t>: Datenverlust des Quellcodes während der Entwicklung</a:t>
                      </a:r>
                      <a:endParaRPr lang="de-DE" sz="2700" b="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1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5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5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rgbClr val="94CA5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Redundante Speicherung und Versionierung mittels Git und GitHub.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extLst>
                  <a:ext uri="{0D108BD9-81ED-4DB2-BD59-A6C34878D82A}">
                    <a16:rowId xmlns:a16="http://schemas.microsoft.com/office/drawing/2014/main" val="355287118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4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Startseite</a:t>
            </a:r>
            <a:endParaRPr dirty="0"/>
          </a:p>
        </p:txBody>
      </p:sp>
      <p:sp>
        <p:nvSpPr>
          <p:cNvPr id="185" name="Google Shape;185;p24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2" name="Grafik 1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22F50255-8B32-5BD1-57F4-4D56CB3279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924" y="4069080"/>
            <a:ext cx="10875676" cy="5577840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D9A567E5-6EC8-7369-4FC2-4BE9361071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3674" y="3090672"/>
            <a:ext cx="12427402" cy="8708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White">
  <a:themeElements>
    <a:clrScheme name="GECKO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23B2FB"/>
      </a:accent1>
      <a:accent2>
        <a:srgbClr val="002D40"/>
      </a:accent2>
      <a:accent3>
        <a:srgbClr val="8D21FC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600</Words>
  <Application>Microsoft Office PowerPoint</Application>
  <PresentationFormat>Benutzerdefiniert</PresentationFormat>
  <Paragraphs>134</Paragraphs>
  <Slides>19</Slides>
  <Notes>19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2" baseType="lpstr">
      <vt:lpstr>Arial</vt:lpstr>
      <vt:lpstr>Helvetica Neue</vt:lpstr>
      <vt:lpstr>White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Dominik Hinze</cp:lastModifiedBy>
  <cp:revision>206</cp:revision>
  <dcterms:modified xsi:type="dcterms:W3CDTF">2026-02-19T10:18:01Z</dcterms:modified>
</cp:coreProperties>
</file>